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4660"/>
  </p:normalViewPr>
  <p:slideViewPr>
    <p:cSldViewPr snapToGrid="0">
      <p:cViewPr>
        <p:scale>
          <a:sx n="75" d="100"/>
          <a:sy n="75" d="100"/>
        </p:scale>
        <p:origin x="612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Ubaid Qureshi" userId="00980f34-0243-47e5-8f11-f8e3d17735ab" providerId="ADAL" clId="{DDE464EE-3CF9-4E53-8020-F42A4F314B05}"/>
    <pc:docChg chg="modSld">
      <pc:chgData name="Muhammad Ubaid Qureshi" userId="00980f34-0243-47e5-8f11-f8e3d17735ab" providerId="ADAL" clId="{DDE464EE-3CF9-4E53-8020-F42A4F314B05}" dt="2025-09-22T10:31:52.441" v="64" actId="20577"/>
      <pc:docMkLst>
        <pc:docMk/>
      </pc:docMkLst>
      <pc:sldChg chg="modSp mod">
        <pc:chgData name="Muhammad Ubaid Qureshi" userId="00980f34-0243-47e5-8f11-f8e3d17735ab" providerId="ADAL" clId="{DDE464EE-3CF9-4E53-8020-F42A4F314B05}" dt="2025-09-22T10:31:52.441" v="64" actId="20577"/>
        <pc:sldMkLst>
          <pc:docMk/>
          <pc:sldMk cId="1704994129" sldId="402"/>
        </pc:sldMkLst>
        <pc:spChg chg="mod">
          <ac:chgData name="Muhammad Ubaid Qureshi" userId="00980f34-0243-47e5-8f11-f8e3d17735ab" providerId="ADAL" clId="{DDE464EE-3CF9-4E53-8020-F42A4F314B05}" dt="2025-09-22T10:31:52.441" v="64" actId="20577"/>
          <ac:spMkLst>
            <pc:docMk/>
            <pc:sldMk cId="1704994129" sldId="402"/>
            <ac:spMk id="18" creationId="{C45308FF-BC74-0EB4-D2A3-79B8B80B5D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FD37-8FFE-4F7A-8483-0CCD586F85C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E6AA7-8E48-4E8F-938D-58203B4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E6AA7-8E48-4E8F-938D-58203B471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892896-0027-443A-D01E-0CE282B3A5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892896-0027-443A-D01E-0CE282B3A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DD59A9-81EE-0DF4-BF97-645E5979090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3940216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4502943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0DDF016-D509-BED0-161C-B51B4CFCB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E730EF-2ADF-F2EE-3385-DFE2929A2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E730EF-2ADF-F2EE-3385-DFE2929A2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889F4-99D5-C4D7-F0A7-1D0B9BD3F9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4A64-5B94-1C65-071E-17BF59F9F083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5EB409-F04C-F34E-2784-56F55DA5C7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FA72B64-3B0D-5F16-E0A3-81BFBFF335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768D83-B8CA-09C4-C389-ACE31191A4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916881" cy="4477804"/>
          </a:xfrm>
          <a:custGeom>
            <a:avLst/>
            <a:gdLst>
              <a:gd name="connsiteX0" fmla="*/ 167483 w 3916881"/>
              <a:gd name="connsiteY0" fmla="*/ 0 h 4477804"/>
              <a:gd name="connsiteX1" fmla="*/ 3485355 w 3916881"/>
              <a:gd name="connsiteY1" fmla="*/ 0 h 4477804"/>
              <a:gd name="connsiteX2" fmla="*/ 3652838 w 3916881"/>
              <a:gd name="connsiteY2" fmla="*/ 167483 h 4477804"/>
              <a:gd name="connsiteX3" fmla="*/ 3652838 w 3916881"/>
              <a:gd name="connsiteY3" fmla="*/ 517226 h 4477804"/>
              <a:gd name="connsiteX4" fmla="*/ 3912021 w 3916881"/>
              <a:gd name="connsiteY4" fmla="*/ 791524 h 4477804"/>
              <a:gd name="connsiteX5" fmla="*/ 3912021 w 3916881"/>
              <a:gd name="connsiteY5" fmla="*/ 802323 h 4477804"/>
              <a:gd name="connsiteX6" fmla="*/ 3652838 w 3916881"/>
              <a:gd name="connsiteY6" fmla="*/ 1076623 h 4477804"/>
              <a:gd name="connsiteX7" fmla="*/ 3652838 w 3916881"/>
              <a:gd name="connsiteY7" fmla="*/ 4310321 h 4477804"/>
              <a:gd name="connsiteX8" fmla="*/ 3485355 w 3916881"/>
              <a:gd name="connsiteY8" fmla="*/ 4477804 h 4477804"/>
              <a:gd name="connsiteX9" fmla="*/ 167483 w 3916881"/>
              <a:gd name="connsiteY9" fmla="*/ 4477804 h 4477804"/>
              <a:gd name="connsiteX10" fmla="*/ 0 w 3916881"/>
              <a:gd name="connsiteY10" fmla="*/ 4310321 h 4477804"/>
              <a:gd name="connsiteX11" fmla="*/ 0 w 3916881"/>
              <a:gd name="connsiteY11" fmla="*/ 167483 h 4477804"/>
              <a:gd name="connsiteX12" fmla="*/ 167483 w 3916881"/>
              <a:gd name="connsiteY12" fmla="*/ 0 h 44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6881" h="4477804">
                <a:moveTo>
                  <a:pt x="167483" y="0"/>
                </a:moveTo>
                <a:lnTo>
                  <a:pt x="3485355" y="0"/>
                </a:lnTo>
                <a:cubicBezTo>
                  <a:pt x="3577853" y="0"/>
                  <a:pt x="3652838" y="74985"/>
                  <a:pt x="3652838" y="167483"/>
                </a:cubicBezTo>
                <a:lnTo>
                  <a:pt x="3652838" y="517226"/>
                </a:lnTo>
                <a:cubicBezTo>
                  <a:pt x="3652838" y="659776"/>
                  <a:pt x="3745710" y="746167"/>
                  <a:pt x="3912021" y="791524"/>
                </a:cubicBezTo>
                <a:cubicBezTo>
                  <a:pt x="3918501" y="793683"/>
                  <a:pt x="3918501" y="800164"/>
                  <a:pt x="3912021" y="802323"/>
                </a:cubicBezTo>
                <a:cubicBezTo>
                  <a:pt x="3745710" y="847679"/>
                  <a:pt x="3652838" y="934073"/>
                  <a:pt x="3652838" y="1076623"/>
                </a:cubicBezTo>
                <a:lnTo>
                  <a:pt x="3652838" y="4310321"/>
                </a:lnTo>
                <a:cubicBezTo>
                  <a:pt x="3652838" y="4402819"/>
                  <a:pt x="3577853" y="4477804"/>
                  <a:pt x="3485355" y="4477804"/>
                </a:cubicBezTo>
                <a:lnTo>
                  <a:pt x="167483" y="4477804"/>
                </a:lnTo>
                <a:cubicBezTo>
                  <a:pt x="74985" y="4477804"/>
                  <a:pt x="0" y="4402819"/>
                  <a:pt x="0" y="4310321"/>
                </a:cubicBezTo>
                <a:lnTo>
                  <a:pt x="0" y="167483"/>
                </a:lnTo>
                <a:cubicBezTo>
                  <a:pt x="0" y="74985"/>
                  <a:pt x="74985" y="0"/>
                  <a:pt x="16748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36000" tIns="36000" rIns="360000" bIns="3600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5754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71998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08142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43996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AEA03D-D3A8-FC8F-37D0-7EAB8EC481E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9100" y="1454538"/>
            <a:ext cx="549365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77344" y="1454538"/>
            <a:ext cx="549360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E7A351A-B15B-3DA1-263F-714BB743255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6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9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10F851-9956-BDE2-1DA3-0125BE310B9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3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9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123812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5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5E16B8-17D3-543D-006C-0A00D7BCD6B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0E2EBD-4DBA-A411-89A3-C363C68F93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0E2EBD-4DBA-A411-89A3-C363C68F9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552711"/>
                </a:lnTo>
                <a:cubicBezTo>
                  <a:pt x="8759" y="1063964"/>
                  <a:pt x="590287" y="923198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lnTo>
                  <a:pt x="169703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54CC1B-BB75-5C08-0EF4-4609414315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754CC1B-BB75-5C08-0EF4-460941431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A05D5A-9CCC-5188-4E3A-BF14F2F8413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37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AC5B506-7665-AFF6-5244-82648A658A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9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4A6B2A-6054-FB98-6941-36A9785D96EC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63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96294BD-73D4-ECCE-653C-2F2D34CF4FB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3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840FC4-EF91-6057-D142-8946C40663E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0D3666-6EB4-2815-6D2E-EFE946A218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0D3666-6EB4-2815-6D2E-EFE946A21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D0C9FF5-5269-0182-FD37-55478A13B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AA76-84DB-E6D7-7F67-E7CF37FEEDBC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55D66-36CA-D9A7-7EDA-E532E6237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F83A6-67EC-BF30-F3AD-7891EB5F2F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F83A6-67EC-BF30-F3AD-7891EB5F2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57E4C88-FB78-C0EB-6CA2-6DB87B647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E51AA2-DEA8-2D1B-54F8-4EE8EBF4ABFD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D691E-620B-C251-3069-82DAB53E7FE8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0F982-80BA-58FA-0389-6CA3EEEAB0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9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B077E6-A497-BD51-F093-6A35A273C6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2231-75A7-6D5A-D43A-D1ED0047240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22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F624C-160E-52EF-3483-12862F5040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9B30-F0E9-652B-90C7-E06150BF593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6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2829F7-D00B-D1D9-8C3F-B46975A49CE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C7EC-E84D-2407-60E1-83539276824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22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8C160-158E-CE9D-E508-486DA74359F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A66F-C438-CF40-4530-502E5013C27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43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TABLE icon to insert table.]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C215B3-1FB2-8234-43A0-F10081D89FE6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42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CHART icons to insert chart.]</a:t>
            </a:r>
            <a:br>
              <a:rPr lang="en-GB" dirty="0"/>
            </a:br>
            <a:r>
              <a:rPr lang="en-US" dirty="0"/>
              <a:t>Please ensure your chart title, legend, x and y axis titles are minimum 12 pt, GSK Precision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617660-F2DC-E09E-FCD2-2D56713F40B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70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627EE7-29BC-7E7B-5DF4-1D96E07AD3F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di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4C983F-C815-9C16-5CEE-1598AF9E136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0315B-927F-FC0E-1112-321AD19AB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28" t="12162" r="1499" b="12843"/>
          <a:stretch/>
        </p:blipFill>
        <p:spPr>
          <a:xfrm>
            <a:off x="10847037" y="6191252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82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28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210B85-691C-7298-6DB6-61C25A5191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210B85-691C-7298-6DB6-61C25A519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 vert="horz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65F7C9-2DD0-029B-C39C-E172165ABD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65F7C9-2DD0-029B-C39C-E172165AB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3C8C0300-5E34-01FA-8DA8-816FE17514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81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276E86-C9B6-1B20-0470-A93E9FE76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276E86-C9B6-1B20-0470-A93E9FE76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 vert="horz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74C1E3-F673-6C02-80D2-918CC00E2B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74C1E3-F673-6C02-80D2-918CC00E2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5553F47-A3E3-7613-63E9-F408F27A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930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31EE88-6D6C-D069-3146-A339C9601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5B33E-2C66-175D-1B1C-7BB81E21C5EE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BF19C8-4ECE-0C1F-50D8-D1CBA75107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36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1F87534-B1D7-C46B-9E66-8AC884393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68B13C-C35B-6F45-C01B-3C6267B26CED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EAF8D-F928-6A87-2D9C-669CBF910AF3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5555DC-AF4D-D959-E8F8-8DAA516CC47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E07F268-9821-E4F1-853E-B3387EEAE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2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1DFFD-2455-676B-AE64-9BFFC5437EDC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3E439-CEEB-5A25-B0DB-B35AA868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A99C6-B235-2720-3500-EE89CB56CE50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E051E-8049-FCFD-A54B-E240AC53D1B2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8FC5E-A678-F4F9-6FC7-EEAB2E69AF78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B3DF6-C945-56A1-A6D2-AC4E6E31179A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8839E-C216-4873-F020-A965C577DAF8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1E881-0EAE-876E-66F9-7BE9CD740E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A7AA8-50D7-2FFC-F51D-207317C17D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4068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F1642B-8EED-A6CF-BBC5-B42CE4EBF30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3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0002D55-6A06-5683-C312-CA5DFDAEEB1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9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A69924-8312-93A7-5F21-75AD30BAD2D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2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1F1611-ED93-9CD1-6AD6-199DF0E35EE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0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9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22 September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36000" tIns="90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8038B8-901B-5BEE-8CE6-19D62D27912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9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280360-3C6D-A798-8CAC-A26D562C3683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280360-3C6D-A798-8CAC-A26D562C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963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31069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pPr/>
              <a:t>22 September 2025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282CB4-0FD8-B104-9321-BA11F0350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282CB4-0FD8-B104-9321-BA11F035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6234870-212E-CA77-79F1-894C23EE15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004551" y="6354213"/>
            <a:ext cx="820737" cy="247406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5838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>
          <p15:clr>
            <a:srgbClr val="A6A6A6"/>
          </p15:clr>
        </p15:guide>
        <p15:guide id="29" pos="7680">
          <p15:clr>
            <a:srgbClr val="A6A6A6"/>
          </p15:clr>
        </p15:guide>
        <p15:guide id="30" pos="230">
          <p15:clr>
            <a:srgbClr val="A6A6A6"/>
          </p15:clr>
        </p15:guide>
        <p15:guide id="31" pos="1301">
          <p15:clr>
            <a:srgbClr val="A6A6A6"/>
          </p15:clr>
        </p15:guide>
        <p15:guide id="32" pos="1461">
          <p15:clr>
            <a:srgbClr val="A6A6A6"/>
          </p15:clr>
        </p15:guide>
        <p15:guide id="33" pos="2531">
          <p15:clr>
            <a:srgbClr val="A6A6A6"/>
          </p15:clr>
        </p15:guide>
        <p15:guide id="34" pos="2690">
          <p15:clr>
            <a:srgbClr val="A6A6A6"/>
          </p15:clr>
        </p15:guide>
        <p15:guide id="35" pos="3759">
          <p15:clr>
            <a:srgbClr val="A6A6A6"/>
          </p15:clr>
        </p15:guide>
        <p15:guide id="36" pos="3920">
          <p15:clr>
            <a:srgbClr val="A6A6A6"/>
          </p15:clr>
        </p15:guide>
        <p15:guide id="37" pos="4989">
          <p15:clr>
            <a:srgbClr val="A6A6A6"/>
          </p15:clr>
        </p15:guide>
        <p15:guide id="38" pos="5148">
          <p15:clr>
            <a:srgbClr val="A6A6A6"/>
          </p15:clr>
        </p15:guide>
        <p15:guide id="39" pos="6218">
          <p15:clr>
            <a:srgbClr val="A6A6A6"/>
          </p15:clr>
        </p15:guide>
        <p15:guide id="40" pos="6378">
          <p15:clr>
            <a:srgbClr val="A6A6A6"/>
          </p15:clr>
        </p15:guide>
        <p15:guide id="41" pos="7449">
          <p15:clr>
            <a:srgbClr val="A6A6A6"/>
          </p15:clr>
        </p15:guide>
        <p15:guide id="42" orient="horz">
          <p15:clr>
            <a:srgbClr val="A6A6A6"/>
          </p15:clr>
        </p15:guide>
        <p15:guide id="43" orient="horz" pos="4315">
          <p15:clr>
            <a:srgbClr val="A6A6A6"/>
          </p15:clr>
        </p15:guide>
        <p15:guide id="44" orient="horz" pos="153">
          <p15:clr>
            <a:srgbClr val="A6A6A6"/>
          </p15:clr>
        </p15:guide>
        <p15:guide id="45" orient="horz" pos="686">
          <p15:clr>
            <a:srgbClr val="A6A6A6"/>
          </p15:clr>
        </p15:guide>
        <p15:guide id="46" orient="horz" pos="821">
          <p15:clr>
            <a:srgbClr val="A6A6A6"/>
          </p15:clr>
        </p15:guide>
        <p15:guide id="47" orient="horz" pos="1323">
          <p15:clr>
            <a:srgbClr val="A6A6A6"/>
          </p15:clr>
        </p15:guide>
        <p15:guide id="48" orient="horz" pos="2330">
          <p15:clr>
            <a:srgbClr val="A6A6A6"/>
          </p15:clr>
        </p15:guide>
        <p15:guide id="49" orient="horz" pos="3335">
          <p15:clr>
            <a:srgbClr val="A6A6A6"/>
          </p15:clr>
        </p15:guide>
        <p15:guide id="50" orient="horz" pos="3838">
          <p15:clr>
            <a:srgbClr val="A6A6A6"/>
          </p15:clr>
        </p15:guide>
        <p15:guide id="51" orient="horz" pos="4166">
          <p15:clr>
            <a:srgbClr val="A6A6A6"/>
          </p15:clr>
        </p15:guide>
        <p15:guide id="52" orient="horz" pos="1827">
          <p15:clr>
            <a:srgbClr val="A4A3A4"/>
          </p15:clr>
        </p15:guide>
        <p15:guide id="53" orient="horz" pos="2832">
          <p15:clr>
            <a:srgbClr val="A4A3A4"/>
          </p15:clr>
        </p15:guide>
        <p15:guide id="54" orient="horz" pos="399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6E1D1EA-3836-D61B-9846-3416B012D6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6E1D1EA-3836-D61B-9846-3416B012D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7F7C-7898-06F9-B740-62C3A7604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58E46-E5CA-BF1D-EFD2-0B603447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AWS Program Organization - Korangi </a:t>
            </a:r>
          </a:p>
        </p:txBody>
      </p:sp>
      <p:cxnSp>
        <p:nvCxnSpPr>
          <p:cNvPr id="3" name="Google Shape;204;p23">
            <a:extLst>
              <a:ext uri="{FF2B5EF4-FFF2-40B4-BE49-F238E27FC236}">
                <a16:creationId xmlns:a16="http://schemas.microsoft.com/office/drawing/2014/main" id="{6D4DF499-ACC0-4EF1-20CC-1B99F9C91BEA}"/>
              </a:ext>
            </a:extLst>
          </p:cNvPr>
          <p:cNvCxnSpPr/>
          <p:nvPr/>
        </p:nvCxnSpPr>
        <p:spPr>
          <a:xfrm>
            <a:off x="3795568" y="2051847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205;p23">
            <a:extLst>
              <a:ext uri="{FF2B5EF4-FFF2-40B4-BE49-F238E27FC236}">
                <a16:creationId xmlns:a16="http://schemas.microsoft.com/office/drawing/2014/main" id="{F65E0020-4B4B-9834-D15B-BF04F6F8C7CA}"/>
              </a:ext>
            </a:extLst>
          </p:cNvPr>
          <p:cNvCxnSpPr/>
          <p:nvPr/>
        </p:nvCxnSpPr>
        <p:spPr>
          <a:xfrm>
            <a:off x="3795568" y="3464391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06;p23">
            <a:extLst>
              <a:ext uri="{FF2B5EF4-FFF2-40B4-BE49-F238E27FC236}">
                <a16:creationId xmlns:a16="http://schemas.microsoft.com/office/drawing/2014/main" id="{E9CFC192-BE34-09E6-B815-22815BDCFDF4}"/>
              </a:ext>
            </a:extLst>
          </p:cNvPr>
          <p:cNvCxnSpPr/>
          <p:nvPr/>
        </p:nvCxnSpPr>
        <p:spPr>
          <a:xfrm>
            <a:off x="3795568" y="2793014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208;p23">
            <a:extLst>
              <a:ext uri="{FF2B5EF4-FFF2-40B4-BE49-F238E27FC236}">
                <a16:creationId xmlns:a16="http://schemas.microsoft.com/office/drawing/2014/main" id="{B98638E9-A187-DFF4-E07F-DE95DFAFBE1C}"/>
              </a:ext>
            </a:extLst>
          </p:cNvPr>
          <p:cNvSpPr/>
          <p:nvPr/>
        </p:nvSpPr>
        <p:spPr>
          <a:xfrm>
            <a:off x="1501376" y="2940225"/>
            <a:ext cx="2793114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1" name="Google Shape;209;p23">
            <a:extLst>
              <a:ext uri="{FF2B5EF4-FFF2-40B4-BE49-F238E27FC236}">
                <a16:creationId xmlns:a16="http://schemas.microsoft.com/office/drawing/2014/main" id="{80A40325-F017-2478-92B7-20636D045464}"/>
              </a:ext>
            </a:extLst>
          </p:cNvPr>
          <p:cNvSpPr/>
          <p:nvPr/>
        </p:nvSpPr>
        <p:spPr>
          <a:xfrm>
            <a:off x="879756" y="3700178"/>
            <a:ext cx="5582800" cy="267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Program 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3" name="Google Shape;210;p23">
            <a:extLst>
              <a:ext uri="{FF2B5EF4-FFF2-40B4-BE49-F238E27FC236}">
                <a16:creationId xmlns:a16="http://schemas.microsoft.com/office/drawing/2014/main" id="{D2C0ABAE-690D-533B-BE9A-2A187675DF0D}"/>
              </a:ext>
            </a:extLst>
          </p:cNvPr>
          <p:cNvSpPr/>
          <p:nvPr/>
        </p:nvSpPr>
        <p:spPr>
          <a:xfrm>
            <a:off x="915268" y="5284788"/>
            <a:ext cx="5547200" cy="222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 / 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4" name="Google Shape;211;p23">
            <a:extLst>
              <a:ext uri="{FF2B5EF4-FFF2-40B4-BE49-F238E27FC236}">
                <a16:creationId xmlns:a16="http://schemas.microsoft.com/office/drawing/2014/main" id="{EB7FEE76-DEFF-2A74-1853-485DF7885528}"/>
              </a:ext>
            </a:extLst>
          </p:cNvPr>
          <p:cNvSpPr/>
          <p:nvPr/>
        </p:nvSpPr>
        <p:spPr>
          <a:xfrm>
            <a:off x="7825338" y="1202967"/>
            <a:ext cx="3989301" cy="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Steering Committee 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strategic direction of program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Remove roadblocks, decide on project recommendations 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12;p23">
            <a:extLst>
              <a:ext uri="{FF2B5EF4-FFF2-40B4-BE49-F238E27FC236}">
                <a16:creationId xmlns:a16="http://schemas.microsoft.com/office/drawing/2014/main" id="{AAAF8CDC-CCCF-7935-6477-6248B7066E17}"/>
              </a:ext>
            </a:extLst>
          </p:cNvPr>
          <p:cNvSpPr/>
          <p:nvPr/>
        </p:nvSpPr>
        <p:spPr>
          <a:xfrm>
            <a:off x="7825337" y="4571890"/>
            <a:ext cx="3873704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delivery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Perform analyses (including business case), develop recommendations, support execution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213;p23">
            <a:extLst>
              <a:ext uri="{FF2B5EF4-FFF2-40B4-BE49-F238E27FC236}">
                <a16:creationId xmlns:a16="http://schemas.microsoft.com/office/drawing/2014/main" id="{D3F9ABB6-21ED-E19E-D9E4-C99FE14A932E}"/>
              </a:ext>
            </a:extLst>
          </p:cNvPr>
          <p:cNvSpPr/>
          <p:nvPr/>
        </p:nvSpPr>
        <p:spPr>
          <a:xfrm>
            <a:off x="7825337" y="5393945"/>
            <a:ext cx="3873704" cy="40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Consulted/Informed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Provide expert input/guidance/advisory on topics (as needed)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214;p23">
            <a:extLst>
              <a:ext uri="{FF2B5EF4-FFF2-40B4-BE49-F238E27FC236}">
                <a16:creationId xmlns:a16="http://schemas.microsoft.com/office/drawing/2014/main" id="{2E86C91D-7390-FD95-F3EA-7D1EF9E9F3AA}"/>
              </a:ext>
            </a:extLst>
          </p:cNvPr>
          <p:cNvSpPr/>
          <p:nvPr/>
        </p:nvSpPr>
        <p:spPr>
          <a:xfrm>
            <a:off x="899968" y="3950363"/>
            <a:ext cx="5555200" cy="1234094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Muhammad Bilal (EHS Manager)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Abdul Rafay Khokhar (Assistant Manager Utilities)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Maheen Khan (Sustainability and Hygiene Executive)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Syed Muhammad Hassan Mouzzam (Mechanical Engineering Associate)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Muhammad Akbar Channa (Admin Manager)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lang="en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215;p23">
            <a:extLst>
              <a:ext uri="{FF2B5EF4-FFF2-40B4-BE49-F238E27FC236}">
                <a16:creationId xmlns:a16="http://schemas.microsoft.com/office/drawing/2014/main" id="{C45308FF-BC74-0EB4-D2A3-79B8B80B5DFD}"/>
              </a:ext>
            </a:extLst>
          </p:cNvPr>
          <p:cNvSpPr/>
          <p:nvPr/>
        </p:nvSpPr>
        <p:spPr>
          <a:xfrm>
            <a:off x="909155" y="5513610"/>
            <a:ext cx="5547200" cy="917007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numCol="2" anchor="t" anchorCtr="0">
            <a:noAutofit/>
          </a:bodyPr>
          <a:lstStyle/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-GB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Environmental Resources Management </a:t>
            </a: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(ERM)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World Wildlife Fund (WWF)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Alliance for Water Stewardship (AWS)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Watersas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Uroos A</a:t>
            </a:r>
            <a:r>
              <a:rPr lang="en-GB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h</a:t>
            </a: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med (Director Communications and Government Affairs)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Hina Mir (Director Legal)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endParaRPr lang="en" sz="1067" dirty="0">
              <a:solidFill>
                <a:srgbClr val="000000"/>
              </a:solidFill>
              <a:latin typeface="GSK Precision Light"/>
              <a:ea typeface="Verdana"/>
              <a:cs typeface="Arial"/>
              <a:sym typeface="Verdana"/>
            </a:endParaRPr>
          </a:p>
        </p:txBody>
      </p:sp>
      <p:sp>
        <p:nvSpPr>
          <p:cNvPr id="19" name="Google Shape;216;p23">
            <a:extLst>
              <a:ext uri="{FF2B5EF4-FFF2-40B4-BE49-F238E27FC236}">
                <a16:creationId xmlns:a16="http://schemas.microsoft.com/office/drawing/2014/main" id="{855D0595-E58E-A622-691E-4126D4332987}"/>
              </a:ext>
            </a:extLst>
          </p:cNvPr>
          <p:cNvSpPr/>
          <p:nvPr/>
        </p:nvSpPr>
        <p:spPr>
          <a:xfrm>
            <a:off x="7825337" y="3486787"/>
            <a:ext cx="3989301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Lead &amp; coordinate all planning, management &amp; deliverables in alignment with Lead, Sponsor</a:t>
            </a: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Ensure the programme stays on schedule,, within budget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reporting &amp; communication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17;p23">
            <a:extLst>
              <a:ext uri="{FF2B5EF4-FFF2-40B4-BE49-F238E27FC236}">
                <a16:creationId xmlns:a16="http://schemas.microsoft.com/office/drawing/2014/main" id="{73158FDF-3A78-45AD-3F94-A9C76FC5D8B1}"/>
              </a:ext>
            </a:extLst>
          </p:cNvPr>
          <p:cNvSpPr/>
          <p:nvPr/>
        </p:nvSpPr>
        <p:spPr>
          <a:xfrm>
            <a:off x="2050016" y="2163303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1" name="Google Shape;218;p23">
            <a:extLst>
              <a:ext uri="{FF2B5EF4-FFF2-40B4-BE49-F238E27FC236}">
                <a16:creationId xmlns:a16="http://schemas.microsoft.com/office/drawing/2014/main" id="{195A9F6C-1B08-EC88-059B-F7C6F6CA2FB7}"/>
              </a:ext>
            </a:extLst>
          </p:cNvPr>
          <p:cNvSpPr/>
          <p:nvPr/>
        </p:nvSpPr>
        <p:spPr>
          <a:xfrm>
            <a:off x="2058248" y="2402972"/>
            <a:ext cx="3415600" cy="4447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Masood Khan (Site Director)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Muhammad Ali Sherwani (Head of Engineering)</a:t>
            </a:r>
            <a:endParaRPr sz="1067" dirty="0">
              <a:solidFill>
                <a:srgbClr val="000000"/>
              </a:solidFill>
              <a:latin typeface="GSK Precision Light"/>
              <a:ea typeface="Verdana"/>
            </a:endParaRPr>
          </a:p>
        </p:txBody>
      </p:sp>
      <p:sp>
        <p:nvSpPr>
          <p:cNvPr id="22" name="Google Shape;219;p23">
            <a:extLst>
              <a:ext uri="{FF2B5EF4-FFF2-40B4-BE49-F238E27FC236}">
                <a16:creationId xmlns:a16="http://schemas.microsoft.com/office/drawing/2014/main" id="{823DC620-6559-E825-5F50-1529479816AB}"/>
              </a:ext>
            </a:extLst>
          </p:cNvPr>
          <p:cNvSpPr/>
          <p:nvPr/>
        </p:nvSpPr>
        <p:spPr>
          <a:xfrm>
            <a:off x="7825338" y="1838718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Overall accountable for success of Programme.</a:t>
            </a: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Site Director is accountable for Water Stewardship, compliance with water related laws and regulations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20;p23">
            <a:extLst>
              <a:ext uri="{FF2B5EF4-FFF2-40B4-BE49-F238E27FC236}">
                <a16:creationId xmlns:a16="http://schemas.microsoft.com/office/drawing/2014/main" id="{ED5DD76F-AE43-C021-44D5-603132FFD648}"/>
              </a:ext>
            </a:extLst>
          </p:cNvPr>
          <p:cNvSpPr/>
          <p:nvPr/>
        </p:nvSpPr>
        <p:spPr>
          <a:xfrm>
            <a:off x="2042968" y="1202967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Steering Committee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21;p23">
            <a:extLst>
              <a:ext uri="{FF2B5EF4-FFF2-40B4-BE49-F238E27FC236}">
                <a16:creationId xmlns:a16="http://schemas.microsoft.com/office/drawing/2014/main" id="{9E60C6B4-5883-0C18-7357-EB885C523E96}"/>
              </a:ext>
            </a:extLst>
          </p:cNvPr>
          <p:cNvSpPr/>
          <p:nvPr/>
        </p:nvSpPr>
        <p:spPr>
          <a:xfrm>
            <a:off x="2051200" y="1470738"/>
            <a:ext cx="3415600" cy="5636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Ilaria Lo Presti (VP – Sustainability Engr CoE)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" sz="1067" i="1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Wim Smits (Biodiversity SME)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Abdullah Sagheer (Water Project manager)</a:t>
            </a:r>
            <a:endParaRPr kumimoji="0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5" name="Google Shape;222;p23">
            <a:extLst>
              <a:ext uri="{FF2B5EF4-FFF2-40B4-BE49-F238E27FC236}">
                <a16:creationId xmlns:a16="http://schemas.microsoft.com/office/drawing/2014/main" id="{0F68A092-08A2-0995-29AC-CA79C8AD7B58}"/>
              </a:ext>
            </a:extLst>
          </p:cNvPr>
          <p:cNvSpPr/>
          <p:nvPr/>
        </p:nvSpPr>
        <p:spPr>
          <a:xfrm>
            <a:off x="1509608" y="3158147"/>
            <a:ext cx="2776531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Umar Yazdani (Utilities Manager)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2" name="Google Shape;219;p23">
            <a:extLst>
              <a:ext uri="{FF2B5EF4-FFF2-40B4-BE49-F238E27FC236}">
                <a16:creationId xmlns:a16="http://schemas.microsoft.com/office/drawing/2014/main" id="{BEFC8B15-FD0D-04F1-975D-7A4EE1577B10}"/>
              </a:ext>
            </a:extLst>
          </p:cNvPr>
          <p:cNvSpPr/>
          <p:nvPr/>
        </p:nvSpPr>
        <p:spPr>
          <a:xfrm>
            <a:off x="7825337" y="2678436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execution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Ensure team drives, bring analyses and results credible for decision-making</a:t>
            </a:r>
          </a:p>
        </p:txBody>
      </p:sp>
      <p:sp>
        <p:nvSpPr>
          <p:cNvPr id="26" name="Google Shape;208;p23">
            <a:extLst>
              <a:ext uri="{FF2B5EF4-FFF2-40B4-BE49-F238E27FC236}">
                <a16:creationId xmlns:a16="http://schemas.microsoft.com/office/drawing/2014/main" id="{5579FE61-D194-9935-C24A-74F2BF6BAE3A}"/>
              </a:ext>
            </a:extLst>
          </p:cNvPr>
          <p:cNvSpPr/>
          <p:nvPr/>
        </p:nvSpPr>
        <p:spPr>
          <a:xfrm>
            <a:off x="4435482" y="2910050"/>
            <a:ext cx="2793114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7" name="Google Shape;222;p23">
            <a:extLst>
              <a:ext uri="{FF2B5EF4-FFF2-40B4-BE49-F238E27FC236}">
                <a16:creationId xmlns:a16="http://schemas.microsoft.com/office/drawing/2014/main" id="{CC685F72-7C0E-2768-A54A-9EE37D9CB09B}"/>
              </a:ext>
            </a:extLst>
          </p:cNvPr>
          <p:cNvSpPr/>
          <p:nvPr/>
        </p:nvSpPr>
        <p:spPr>
          <a:xfrm>
            <a:off x="4443714" y="3156542"/>
            <a:ext cx="2776531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Muhammad</a:t>
            </a: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 </a:t>
            </a: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Ubaid (FLP – Engineering)</a:t>
            </a:r>
            <a:endParaRPr sz="1067" dirty="0">
              <a:solidFill>
                <a:srgbClr val="000000"/>
              </a:solidFill>
              <a:latin typeface="GSK Precision Light"/>
              <a:ea typeface="Verdana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36F6D-1BCC-2AF8-C2BA-B5D0D815BF0F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4286139" y="3364508"/>
            <a:ext cx="157575" cy="1605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499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rgbClr val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959595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dirty="0" err="1" smtClean="0"/>
        </a:defPPr>
      </a:lstStyle>
    </a:txDef>
  </a:objectDefaults>
  <a:extraClrSchemeLst/>
  <a:custClrLst>
    <a:custClr name="Custom Color 1">
      <a:srgbClr val="6658A6"/>
    </a:custClr>
    <a:custClr name="Custom Color 2">
      <a:srgbClr val="E21860"/>
    </a:custClr>
    <a:custClr name="Custom Color 3">
      <a:srgbClr val="69B445"/>
    </a:custClr>
    <a:custClr name="Custom Color 4">
      <a:srgbClr val="244EA2"/>
    </a:custClr>
    <a:custClr name="Custom Color 5">
      <a:srgbClr val="FFC709"/>
    </a:custClr>
    <a:custClr name="Custom Color 6">
      <a:srgbClr val="DC4133"/>
    </a:custClr>
    <a:custClr name="Custom Color 7">
      <a:srgbClr val="00B8AD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522E91"/>
    </a:custClr>
    <a:custClr name="Custom Color 12">
      <a:srgbClr val="862045"/>
    </a:custClr>
    <a:custClr name="Custom Color 13">
      <a:srgbClr val="436632"/>
    </a:custClr>
    <a:custClr name="Custom Color 14">
      <a:srgbClr val="263970"/>
    </a:custClr>
    <a:custClr name="Custom Color 15">
      <a:srgbClr val="C1A42B"/>
    </a:custClr>
    <a:custClr name="Custom Color 16">
      <a:srgbClr val="983728"/>
    </a:custClr>
    <a:custClr name="Custom Color 17">
      <a:srgbClr val="02736E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AB95C7"/>
    </a:custClr>
    <a:custClr name="Custom Color 22">
      <a:srgbClr val="CA8E9E"/>
    </a:custClr>
    <a:custClr name="Custom Color 23">
      <a:srgbClr val="85A977"/>
    </a:custClr>
    <a:custClr name="Custom Color 24">
      <a:srgbClr val="6F8CC7"/>
    </a:custClr>
    <a:custClr name="Custom Color 25">
      <a:srgbClr val="E2CC8F"/>
    </a:custClr>
    <a:custClr name="Custom Color 26">
      <a:srgbClr val="D6A197"/>
    </a:custClr>
    <a:custClr name="Custom Color 27">
      <a:srgbClr val="72ABA3"/>
    </a:custClr>
  </a:custClrLst>
  <a:extLst>
    <a:ext uri="{05A4C25C-085E-4340-85A3-A5531E510DB2}">
      <thm15:themeFamily xmlns:thm15="http://schemas.microsoft.com/office/thememl/2012/main" name="INTERNAL use PowerPoint artkit with GSK Precision font June 2023.pptx" id="{EF90F0FA-B225-4F49-9CC2-C25B8276159D}" vid="{F1276B47-BF14-48B7-80CA-6EBAC0122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281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GSK Precision Light</vt:lpstr>
      <vt:lpstr>Verdana</vt:lpstr>
      <vt:lpstr>GSK </vt:lpstr>
      <vt:lpstr>think-cell Slide</vt:lpstr>
      <vt:lpstr>AWS Program Organization - Korangi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Ubaid</dc:creator>
  <cp:lastModifiedBy>Abdullah Sagheer</cp:lastModifiedBy>
  <cp:revision>9</cp:revision>
  <dcterms:created xsi:type="dcterms:W3CDTF">2025-06-13T11:52:20Z</dcterms:created>
  <dcterms:modified xsi:type="dcterms:W3CDTF">2025-09-22T12:23:55Z</dcterms:modified>
</cp:coreProperties>
</file>