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68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417332-06B4-45F7-B6A2-B119DB1DC039}" v="137" dt="2025-11-20T09:43:57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1097363103117E-3"/>
          <c:y val="0"/>
          <c:w val="0.96562499999999996"/>
          <c:h val="0.84515527527342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Water Consumption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2025 - Projected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91397</c:v>
                </c:pt>
                <c:pt idx="1">
                  <c:v>89180</c:v>
                </c:pt>
                <c:pt idx="2">
                  <c:v>86504</c:v>
                </c:pt>
                <c:pt idx="3">
                  <c:v>77068</c:v>
                </c:pt>
                <c:pt idx="4">
                  <c:v>76362</c:v>
                </c:pt>
                <c:pt idx="5">
                  <c:v>74500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06-4639-8690-1AF11DBBD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370192"/>
        <c:axId val="172389392"/>
      </c:barChart>
      <c:catAx>
        <c:axId val="17237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389392"/>
        <c:crosses val="autoZero"/>
        <c:auto val="1"/>
        <c:lblAlgn val="ctr"/>
        <c:lblOffset val="100"/>
        <c:noMultiLvlLbl val="0"/>
      </c:catAx>
      <c:valAx>
        <c:axId val="172389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3701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West Wharf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36469</c:v>
                </c:pt>
                <c:pt idx="1">
                  <c:v>41286</c:v>
                </c:pt>
                <c:pt idx="2">
                  <c:v>46810</c:v>
                </c:pt>
                <c:pt idx="3">
                  <c:v>43938</c:v>
                </c:pt>
                <c:pt idx="4">
                  <c:v>41025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C8-4EC7-8AFB-980E596C8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3428912"/>
        <c:axId val="1083426032"/>
      </c:barChart>
      <c:catAx>
        <c:axId val="10834289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426032"/>
        <c:crosses val="autoZero"/>
        <c:auto val="1"/>
        <c:lblAlgn val="ctr"/>
        <c:lblOffset val="100"/>
        <c:noMultiLvlLbl val="0"/>
      </c:catAx>
      <c:valAx>
        <c:axId val="1083426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Water Consumption (Cubic Meter)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428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904357677669957E-2"/>
          <c:y val="2.6539278131634818E-3"/>
          <c:w val="0.96562499999999996"/>
          <c:h val="0.84515527527342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Water Consumption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Sheet1!$A$2:$A$8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106106</c:v>
                </c:pt>
                <c:pt idx="1">
                  <c:v>101448</c:v>
                </c:pt>
                <c:pt idx="2">
                  <c:v>99560</c:v>
                </c:pt>
                <c:pt idx="3">
                  <c:v>98068</c:v>
                </c:pt>
                <c:pt idx="4">
                  <c:v>88476</c:v>
                </c:pt>
                <c:pt idx="5">
                  <c:v>87591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06-4639-8690-1AF11DBBD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370192"/>
        <c:axId val="172389392"/>
      </c:barChart>
      <c:catAx>
        <c:axId val="17237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389392"/>
        <c:crosses val="autoZero"/>
        <c:auto val="1"/>
        <c:lblAlgn val="ctr"/>
        <c:lblOffset val="100"/>
        <c:noMultiLvlLbl val="0"/>
      </c:catAx>
      <c:valAx>
        <c:axId val="172389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3701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0.12214</cdr:x>
      <cdr:y>0.09867</cdr:y>
    </cdr:from>
    <cdr:to>
      <cdr:x>0.21812</cdr:x>
      <cdr:y>0.13248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49CC7734-0BBB-C97A-4703-4F8A28FE118C}"/>
            </a:ext>
          </a:extLst>
        </cdr:cNvPr>
        <cdr:cNvCxnSpPr/>
      </cdr:nvCxnSpPr>
      <cdr:spPr>
        <a:xfrm xmlns:a="http://schemas.openxmlformats.org/drawingml/2006/main">
          <a:off x="1054807" y="472175"/>
          <a:ext cx="828857" cy="16180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accent2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0.26376</cdr:x>
      <cdr:y>0.1414</cdr:y>
    </cdr:from>
    <cdr:to>
      <cdr:x>0.35365</cdr:x>
      <cdr:y>0.16497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E3ABFC8D-FDC9-215F-5448-62062A87689A}"/>
            </a:ext>
          </a:extLst>
        </cdr:cNvPr>
        <cdr:cNvCxnSpPr/>
      </cdr:nvCxnSpPr>
      <cdr:spPr>
        <a:xfrm xmlns:a="http://schemas.openxmlformats.org/drawingml/2006/main">
          <a:off x="2277872" y="676656"/>
          <a:ext cx="776224" cy="11277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accent2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0.39882</cdr:x>
      <cdr:y>0.14835</cdr:y>
    </cdr:from>
    <cdr:to>
      <cdr:x>0.5</cdr:x>
      <cdr:y>0.16306</cdr:y>
    </cdr:to>
    <cdr:cxnSp macro="">
      <cdr:nvCxnSpPr>
        <cdr:cNvPr id="7" name="Straight Arrow Connector 6">
          <a:extLst xmlns:a="http://schemas.openxmlformats.org/drawingml/2006/main">
            <a:ext uri="{FF2B5EF4-FFF2-40B4-BE49-F238E27FC236}">
              <a16:creationId xmlns:a16="http://schemas.microsoft.com/office/drawing/2014/main" id="{4BA6775F-D94A-A3D1-C38D-93E223ED315D}"/>
            </a:ext>
          </a:extLst>
        </cdr:cNvPr>
        <cdr:cNvCxnSpPr/>
      </cdr:nvCxnSpPr>
      <cdr:spPr>
        <a:xfrm xmlns:a="http://schemas.openxmlformats.org/drawingml/2006/main">
          <a:off x="3444240" y="709919"/>
          <a:ext cx="873759" cy="7036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accent2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0.53604</cdr:x>
      <cdr:y>0.16148</cdr:y>
    </cdr:from>
    <cdr:to>
      <cdr:x>0.63635</cdr:x>
      <cdr:y>0.2242</cdr:y>
    </cdr:to>
    <cdr:cxnSp macro="">
      <cdr:nvCxnSpPr>
        <cdr:cNvPr id="9" name="Straight Arrow Connector 8">
          <a:extLst xmlns:a="http://schemas.openxmlformats.org/drawingml/2006/main">
            <a:ext uri="{FF2B5EF4-FFF2-40B4-BE49-F238E27FC236}">
              <a16:creationId xmlns:a16="http://schemas.microsoft.com/office/drawing/2014/main" id="{AC0A9E4D-72DB-22C8-6A3C-98843B075127}"/>
            </a:ext>
          </a:extLst>
        </cdr:cNvPr>
        <cdr:cNvCxnSpPr/>
      </cdr:nvCxnSpPr>
      <cdr:spPr>
        <a:xfrm xmlns:a="http://schemas.openxmlformats.org/drawingml/2006/main">
          <a:off x="4629249" y="772734"/>
          <a:ext cx="866295" cy="30016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accent2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</cdr:x>
      <cdr:y>0.05308</cdr:y>
    </cdr:from>
    <cdr:to>
      <cdr:x>0.23059</cdr:x>
      <cdr:y>0.0913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F420BECB-6F62-A0CE-DF92-A1C0FCBCBA3C}"/>
            </a:ext>
          </a:extLst>
        </cdr:cNvPr>
        <cdr:cNvSpPr txBox="1"/>
      </cdr:nvSpPr>
      <cdr:spPr>
        <a:xfrm xmlns:a="http://schemas.openxmlformats.org/drawingml/2006/main">
          <a:off x="1554480" y="254000"/>
          <a:ext cx="436880" cy="182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0.1412</cdr:x>
      <cdr:y>0.04904</cdr:y>
    </cdr:from>
    <cdr:to>
      <cdr:x>0.21179</cdr:x>
      <cdr:y>0.10212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AB8651F9-F753-2FDF-A4D1-250B35E75E70}"/>
            </a:ext>
          </a:extLst>
        </cdr:cNvPr>
        <cdr:cNvSpPr txBox="1"/>
      </cdr:nvSpPr>
      <cdr:spPr>
        <a:xfrm xmlns:a="http://schemas.openxmlformats.org/drawingml/2006/main">
          <a:off x="1219399" y="234696"/>
          <a:ext cx="609600" cy="2540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kern="1200" dirty="0"/>
            <a:t>-04%</a:t>
          </a:r>
        </a:p>
      </cdr:txBody>
    </cdr:sp>
  </cdr:relSizeAnchor>
  <cdr:relSizeAnchor xmlns:cdr="http://schemas.openxmlformats.org/drawingml/2006/chartDrawing">
    <cdr:from>
      <cdr:x>0.27733</cdr:x>
      <cdr:y>0.07834</cdr:y>
    </cdr:from>
    <cdr:to>
      <cdr:x>0.34792</cdr:x>
      <cdr:y>0.13142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08EEF81C-92FF-D829-0E77-3EBD5FFF3EBA}"/>
            </a:ext>
          </a:extLst>
        </cdr:cNvPr>
        <cdr:cNvSpPr txBox="1"/>
      </cdr:nvSpPr>
      <cdr:spPr>
        <a:xfrm xmlns:a="http://schemas.openxmlformats.org/drawingml/2006/main">
          <a:off x="2395027" y="374904"/>
          <a:ext cx="609600" cy="2540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kern="1200" dirty="0"/>
            <a:t>-06%</a:t>
          </a:r>
        </a:p>
      </cdr:txBody>
    </cdr:sp>
  </cdr:relSizeAnchor>
  <cdr:relSizeAnchor xmlns:cdr="http://schemas.openxmlformats.org/drawingml/2006/chartDrawing">
    <cdr:from>
      <cdr:x>0.41114</cdr:x>
      <cdr:y>0.09193</cdr:y>
    </cdr:from>
    <cdr:to>
      <cdr:x>0.48173</cdr:x>
      <cdr:y>0.14501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BEED2186-83E2-0302-D3D4-4253FC2993C5}"/>
            </a:ext>
          </a:extLst>
        </cdr:cNvPr>
        <cdr:cNvSpPr txBox="1"/>
      </cdr:nvSpPr>
      <cdr:spPr>
        <a:xfrm xmlns:a="http://schemas.openxmlformats.org/drawingml/2006/main">
          <a:off x="3550638" y="439928"/>
          <a:ext cx="609600" cy="2540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kern="1200" dirty="0"/>
            <a:t>-08%</a:t>
          </a:r>
        </a:p>
      </cdr:txBody>
    </cdr:sp>
  </cdr:relSizeAnchor>
  <cdr:relSizeAnchor xmlns:cdr="http://schemas.openxmlformats.org/drawingml/2006/chartDrawing">
    <cdr:from>
      <cdr:x>0.55085</cdr:x>
      <cdr:y>0.1155</cdr:y>
    </cdr:from>
    <cdr:to>
      <cdr:x>0.62144</cdr:x>
      <cdr:y>0.16858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BEED2186-83E2-0302-D3D4-4253FC2993C5}"/>
            </a:ext>
          </a:extLst>
        </cdr:cNvPr>
        <cdr:cNvSpPr txBox="1"/>
      </cdr:nvSpPr>
      <cdr:spPr>
        <a:xfrm xmlns:a="http://schemas.openxmlformats.org/drawingml/2006/main">
          <a:off x="4757166" y="552704"/>
          <a:ext cx="609600" cy="2540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kern="1200" dirty="0"/>
            <a:t>-</a:t>
          </a:r>
          <a:r>
            <a:rPr lang="en-US" kern="1200" dirty="0"/>
            <a:t>17</a:t>
          </a:r>
          <a:r>
            <a:rPr lang="en-US" sz="1100" kern="1200" dirty="0"/>
            <a:t>%</a:t>
          </a:r>
        </a:p>
      </cdr:txBody>
    </cdr:sp>
  </cdr:relSizeAnchor>
  <cdr:relSizeAnchor xmlns:cdr="http://schemas.openxmlformats.org/drawingml/2006/chartDrawing">
    <cdr:from>
      <cdr:x>0.67659</cdr:x>
      <cdr:y>0.22803</cdr:y>
    </cdr:from>
    <cdr:to>
      <cdr:x>0.77506</cdr:x>
      <cdr:y>0.2414</cdr:y>
    </cdr:to>
    <cdr:cxnSp macro="">
      <cdr:nvCxnSpPr>
        <cdr:cNvPr id="23" name="Straight Arrow Connector 22">
          <a:extLst xmlns:a="http://schemas.openxmlformats.org/drawingml/2006/main">
            <a:ext uri="{FF2B5EF4-FFF2-40B4-BE49-F238E27FC236}">
              <a16:creationId xmlns:a16="http://schemas.microsoft.com/office/drawing/2014/main" id="{0445D0BB-41E2-C51A-58D3-4CB1BE818075}"/>
            </a:ext>
          </a:extLst>
        </cdr:cNvPr>
        <cdr:cNvCxnSpPr/>
      </cdr:nvCxnSpPr>
      <cdr:spPr>
        <a:xfrm xmlns:a="http://schemas.openxmlformats.org/drawingml/2006/main">
          <a:off x="5843016" y="1091184"/>
          <a:ext cx="850392" cy="6400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accent2"/>
          </a:solidFill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0.69226</cdr:x>
      <cdr:y>0.17197</cdr:y>
    </cdr:from>
    <cdr:to>
      <cdr:x>0.76285</cdr:x>
      <cdr:y>0.22505</cdr:y>
    </cdr:to>
    <cdr:sp macro="" textlink="">
      <cdr:nvSpPr>
        <cdr:cNvPr id="24" name="TextBox 1">
          <a:extLst xmlns:a="http://schemas.openxmlformats.org/drawingml/2006/main">
            <a:ext uri="{FF2B5EF4-FFF2-40B4-BE49-F238E27FC236}">
              <a16:creationId xmlns:a16="http://schemas.microsoft.com/office/drawing/2014/main" id="{F3D866C3-6007-3C17-C439-398BB2D9B7AC}"/>
            </a:ext>
          </a:extLst>
        </cdr:cNvPr>
        <cdr:cNvSpPr txBox="1"/>
      </cdr:nvSpPr>
      <cdr:spPr>
        <a:xfrm xmlns:a="http://schemas.openxmlformats.org/drawingml/2006/main">
          <a:off x="5978398" y="822960"/>
          <a:ext cx="609600" cy="2540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kern="1200" dirty="0"/>
            <a:t>-</a:t>
          </a:r>
          <a:r>
            <a:rPr lang="en-US" kern="1200" dirty="0"/>
            <a:t>1.1</a:t>
          </a:r>
          <a:r>
            <a:rPr lang="en-US" sz="1100" kern="1200" dirty="0"/>
            <a:t>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svg"/><Relationship Id="rId4" Type="http://schemas.openxmlformats.org/officeDocument/2006/relationships/image" Target="../media/image1.png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96A0-C265-74BF-AA50-187F5D4DF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3CD472-610C-155D-BFC4-16477A5EF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1F83A-7D49-0BE1-7271-031F7501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C498D-642B-1589-1CD1-5CA6F9354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3E744-7C47-A9BC-4FE2-606B4677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4F075-4BD7-B96F-675C-D24E83490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36E63-DE05-44D8-166F-055395867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A3C93-29FF-6406-80B9-8F96CBAB1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3C8CC-EE47-ED00-E713-1D37671A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6E2C3-47ED-BA3F-A4C7-40E8EEBA0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1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36878-7AD8-6E46-86D2-504F5AFBBB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66A331-35C4-E406-8418-5BCD970B3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795A7-B29A-66B7-524C-67F40E91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F08E0-3195-D108-809D-44AC48B22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5714B-9D83-DAAB-0575-77C29B501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9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2892896-0027-443A-D01E-0CE282B3A5C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91361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25" imgH="424" progId="TCLayout.ActiveDocument.1">
                  <p:embed/>
                </p:oleObj>
              </mc:Choice>
              <mc:Fallback>
                <p:oleObj name="think-cell Slide" r:id="rId5" imgW="425" imgH="42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2892896-0027-443A-D01E-0CE282B3A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8ADD59A9-81EE-0DF4-BF97-645E59790906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192000" cy="3382710"/>
          </a:xfrm>
          <a:custGeom>
            <a:avLst/>
            <a:gdLst>
              <a:gd name="connsiteX0" fmla="*/ 0 w 12192000"/>
              <a:gd name="connsiteY0" fmla="*/ 0 h 3382710"/>
              <a:gd name="connsiteX1" fmla="*/ 12192000 w 12192000"/>
              <a:gd name="connsiteY1" fmla="*/ 0 h 3382710"/>
              <a:gd name="connsiteX2" fmla="*/ 12192000 w 12192000"/>
              <a:gd name="connsiteY2" fmla="*/ 2525484 h 3382710"/>
              <a:gd name="connsiteX3" fmla="*/ 10930890 w 12192000"/>
              <a:gd name="connsiteY3" fmla="*/ 2525484 h 3382710"/>
              <a:gd name="connsiteX4" fmla="*/ 8755659 w 12192000"/>
              <a:gd name="connsiteY4" fmla="*/ 2525484 h 3382710"/>
              <a:gd name="connsiteX5" fmla="*/ 7004114 w 12192000"/>
              <a:gd name="connsiteY5" fmla="*/ 2525484 h 3382710"/>
              <a:gd name="connsiteX6" fmla="*/ 6113526 w 12192000"/>
              <a:gd name="connsiteY6" fmla="*/ 3366922 h 3382710"/>
              <a:gd name="connsiteX7" fmla="*/ 6078476 w 12192000"/>
              <a:gd name="connsiteY7" fmla="*/ 3366922 h 3382710"/>
              <a:gd name="connsiteX8" fmla="*/ 5187887 w 12192000"/>
              <a:gd name="connsiteY8" fmla="*/ 2525484 h 3382710"/>
              <a:gd name="connsiteX9" fmla="*/ 3436341 w 12192000"/>
              <a:gd name="connsiteY9" fmla="*/ 2525484 h 3382710"/>
              <a:gd name="connsiteX10" fmla="*/ 1261112 w 12192000"/>
              <a:gd name="connsiteY10" fmla="*/ 2525484 h 3382710"/>
              <a:gd name="connsiteX11" fmla="*/ 0 w 12192000"/>
              <a:gd name="connsiteY11" fmla="*/ 2525484 h 3382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382710">
                <a:moveTo>
                  <a:pt x="0" y="0"/>
                </a:moveTo>
                <a:lnTo>
                  <a:pt x="12192000" y="0"/>
                </a:lnTo>
                <a:lnTo>
                  <a:pt x="12192000" y="2525484"/>
                </a:lnTo>
                <a:lnTo>
                  <a:pt x="10930890" y="2525484"/>
                </a:lnTo>
                <a:lnTo>
                  <a:pt x="8755659" y="2525484"/>
                </a:lnTo>
                <a:lnTo>
                  <a:pt x="7004114" y="2525484"/>
                </a:lnTo>
                <a:cubicBezTo>
                  <a:pt x="6541294" y="2525484"/>
                  <a:pt x="6260783" y="2827046"/>
                  <a:pt x="6113526" y="3366922"/>
                </a:cubicBezTo>
                <a:cubicBezTo>
                  <a:pt x="6106478" y="3387973"/>
                  <a:pt x="6085525" y="3387973"/>
                  <a:pt x="6078476" y="3366922"/>
                </a:cubicBezTo>
                <a:cubicBezTo>
                  <a:pt x="5931221" y="2827046"/>
                  <a:pt x="5650707" y="2525484"/>
                  <a:pt x="5187887" y="2525484"/>
                </a:cubicBezTo>
                <a:lnTo>
                  <a:pt x="3436341" y="2525484"/>
                </a:lnTo>
                <a:lnTo>
                  <a:pt x="1261112" y="2525484"/>
                </a:lnTo>
                <a:lnTo>
                  <a:pt x="0" y="2525484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l" eaLnBrk="0" fontAlgn="auto" hangingPunct="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endParaRPr lang="en-GB" sz="1600" kern="0" dirty="0">
              <a:solidFill>
                <a:schemeClr val="tx1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520700" y="3940216"/>
            <a:ext cx="11150600" cy="548009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ctr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enter presentation title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700" y="4502943"/>
            <a:ext cx="11150600" cy="475200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400" i="0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enter subtitle / presenter name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81E81C-A3CE-333A-79BA-25D8F93FB564}"/>
              </a:ext>
            </a:extLst>
          </p:cNvPr>
          <p:cNvSpPr/>
          <p:nvPr/>
        </p:nvSpPr>
        <p:spPr bwMode="auto">
          <a:xfrm>
            <a:off x="11039475" y="6058694"/>
            <a:ext cx="862012" cy="317500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indent="0" algn="r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itchFamily="34" charset="0"/>
              <a:buNone/>
            </a:pPr>
            <a:r>
              <a:rPr lang="en-GB" sz="1000" b="1" kern="0" dirty="0">
                <a:solidFill>
                  <a:srgbClr val="FFFFFF"/>
                </a:solidFill>
                <a:latin typeface="+mn-lt"/>
              </a:rPr>
              <a:t>gsk.com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E1FA932-514A-C951-F952-F8A43667EA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094470" y="6137672"/>
            <a:ext cx="159543" cy="159543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04D693C-2F89-1D26-FDEF-3BF8AB9EE5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1650" y="230188"/>
            <a:ext cx="1817688" cy="163512"/>
          </a:xfrm>
        </p:spPr>
        <p:txBody>
          <a:bodyPr lIns="0" tIns="72000" rIns="0" bIns="72000" anchor="ctr">
            <a:noAutofit/>
          </a:bodyPr>
          <a:lstStyle>
            <a:lvl1pPr marL="0" indent="0">
              <a:buNone/>
              <a:defRPr sz="1000" b="1">
                <a:solidFill>
                  <a:schemeClr val="tx2"/>
                </a:solidFill>
              </a:defRPr>
            </a:lvl1pPr>
            <a:lvl2pPr marL="357542" indent="0">
              <a:buNone/>
              <a:defRPr>
                <a:solidFill>
                  <a:schemeClr val="bg1"/>
                </a:solidFill>
              </a:defRPr>
            </a:lvl2pPr>
            <a:lvl3pPr marL="719982" indent="0">
              <a:buNone/>
              <a:defRPr>
                <a:solidFill>
                  <a:schemeClr val="bg1"/>
                </a:solidFill>
              </a:defRPr>
            </a:lvl3pPr>
            <a:lvl4pPr marL="1081424" indent="0">
              <a:buNone/>
              <a:defRPr>
                <a:solidFill>
                  <a:schemeClr val="bg1"/>
                </a:solidFill>
              </a:defRPr>
            </a:lvl4pPr>
            <a:lvl5pPr marL="143996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24" name="Picture 23" descr="Icon&#10;&#10;Description automatically generated with medium confidence">
            <a:extLst>
              <a:ext uri="{FF2B5EF4-FFF2-40B4-BE49-F238E27FC236}">
                <a16:creationId xmlns:a16="http://schemas.microsoft.com/office/drawing/2014/main" id="{40DDF016-D509-BED0-161C-B51B4CFCB42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5064" y="0"/>
            <a:ext cx="1499542" cy="1500405"/>
          </a:xfrm>
          <a:prstGeom prst="rect">
            <a:avLst/>
          </a:prstGeom>
        </p:spPr>
      </p:pic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BE730EF-2ADF-F2EE-3385-DFE2929A2F2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6913614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25" imgH="424" progId="TCLayout.ActiveDocument.1">
                  <p:embed/>
                </p:oleObj>
              </mc:Choice>
              <mc:Fallback>
                <p:oleObj name="think-cell Slide" r:id="rId5" imgW="425" imgH="42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BE730EF-2ADF-F2EE-3385-DFE2929A2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68889F4-99D5-C4D7-F0A7-1D0B9BD3F930}"/>
              </a:ext>
            </a:extLst>
          </p:cNvPr>
          <p:cNvSpPr>
            <a:spLocks/>
          </p:cNvSpPr>
          <p:nvPr userDrawn="1"/>
        </p:nvSpPr>
        <p:spPr bwMode="auto">
          <a:xfrm>
            <a:off x="0" y="0"/>
            <a:ext cx="12192000" cy="3382710"/>
          </a:xfrm>
          <a:custGeom>
            <a:avLst/>
            <a:gdLst>
              <a:gd name="connsiteX0" fmla="*/ 0 w 12192000"/>
              <a:gd name="connsiteY0" fmla="*/ 0 h 3382710"/>
              <a:gd name="connsiteX1" fmla="*/ 12192000 w 12192000"/>
              <a:gd name="connsiteY1" fmla="*/ 0 h 3382710"/>
              <a:gd name="connsiteX2" fmla="*/ 12192000 w 12192000"/>
              <a:gd name="connsiteY2" fmla="*/ 2525484 h 3382710"/>
              <a:gd name="connsiteX3" fmla="*/ 10930890 w 12192000"/>
              <a:gd name="connsiteY3" fmla="*/ 2525484 h 3382710"/>
              <a:gd name="connsiteX4" fmla="*/ 8755659 w 12192000"/>
              <a:gd name="connsiteY4" fmla="*/ 2525484 h 3382710"/>
              <a:gd name="connsiteX5" fmla="*/ 7004114 w 12192000"/>
              <a:gd name="connsiteY5" fmla="*/ 2525484 h 3382710"/>
              <a:gd name="connsiteX6" fmla="*/ 6113526 w 12192000"/>
              <a:gd name="connsiteY6" fmla="*/ 3366922 h 3382710"/>
              <a:gd name="connsiteX7" fmla="*/ 6078476 w 12192000"/>
              <a:gd name="connsiteY7" fmla="*/ 3366922 h 3382710"/>
              <a:gd name="connsiteX8" fmla="*/ 5187887 w 12192000"/>
              <a:gd name="connsiteY8" fmla="*/ 2525484 h 3382710"/>
              <a:gd name="connsiteX9" fmla="*/ 3436341 w 12192000"/>
              <a:gd name="connsiteY9" fmla="*/ 2525484 h 3382710"/>
              <a:gd name="connsiteX10" fmla="*/ 1261112 w 12192000"/>
              <a:gd name="connsiteY10" fmla="*/ 2525484 h 3382710"/>
              <a:gd name="connsiteX11" fmla="*/ 0 w 12192000"/>
              <a:gd name="connsiteY11" fmla="*/ 2525484 h 3382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382710">
                <a:moveTo>
                  <a:pt x="0" y="0"/>
                </a:moveTo>
                <a:lnTo>
                  <a:pt x="12192000" y="0"/>
                </a:lnTo>
                <a:lnTo>
                  <a:pt x="12192000" y="2525484"/>
                </a:lnTo>
                <a:lnTo>
                  <a:pt x="10930890" y="2525484"/>
                </a:lnTo>
                <a:lnTo>
                  <a:pt x="8755659" y="2525484"/>
                </a:lnTo>
                <a:lnTo>
                  <a:pt x="7004114" y="2525484"/>
                </a:lnTo>
                <a:cubicBezTo>
                  <a:pt x="6541294" y="2525484"/>
                  <a:pt x="6260783" y="2827046"/>
                  <a:pt x="6113526" y="3366922"/>
                </a:cubicBezTo>
                <a:cubicBezTo>
                  <a:pt x="6106478" y="3387973"/>
                  <a:pt x="6085525" y="3387973"/>
                  <a:pt x="6078476" y="3366922"/>
                </a:cubicBezTo>
                <a:cubicBezTo>
                  <a:pt x="5931221" y="2827046"/>
                  <a:pt x="5650707" y="2525484"/>
                  <a:pt x="5187887" y="2525484"/>
                </a:cubicBezTo>
                <a:lnTo>
                  <a:pt x="3436341" y="2525484"/>
                </a:lnTo>
                <a:lnTo>
                  <a:pt x="1261112" y="2525484"/>
                </a:lnTo>
                <a:lnTo>
                  <a:pt x="0" y="2525484"/>
                </a:lnTo>
                <a:close/>
              </a:path>
            </a:pathLst>
          </a:cu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285750" algn="l" eaLnBrk="0" fontAlgn="auto" hangingPunct="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endParaRPr lang="en-GB" sz="1600" kern="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174A64-5B94-1C65-071E-17BF59F9F083}"/>
              </a:ext>
            </a:extLst>
          </p:cNvPr>
          <p:cNvSpPr/>
          <p:nvPr userDrawn="1"/>
        </p:nvSpPr>
        <p:spPr bwMode="auto">
          <a:xfrm>
            <a:off x="11039475" y="6058694"/>
            <a:ext cx="862012" cy="317500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indent="0" algn="r" eaLnBrk="0" fontAlgn="auto" hangingPunct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itchFamily="34" charset="0"/>
              <a:buNone/>
            </a:pPr>
            <a:r>
              <a:rPr lang="en-GB" sz="1000" b="1" kern="0" dirty="0">
                <a:solidFill>
                  <a:srgbClr val="FFFFFF"/>
                </a:solidFill>
                <a:latin typeface="+mn-lt"/>
              </a:rPr>
              <a:t>gsk.com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C5EB409-F04C-F34E-2784-56F55DA5C77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094470" y="6137672"/>
            <a:ext cx="159543" cy="159543"/>
          </a:xfrm>
          <a:prstGeom prst="rect">
            <a:avLst/>
          </a:prstGeom>
        </p:spPr>
      </p:pic>
      <p:pic>
        <p:nvPicPr>
          <p:cNvPr id="10" name="Picture 9" descr="Icon&#10;&#10;Description automatically generated with medium confidence">
            <a:extLst>
              <a:ext uri="{FF2B5EF4-FFF2-40B4-BE49-F238E27FC236}">
                <a16:creationId xmlns:a16="http://schemas.microsoft.com/office/drawing/2014/main" id="{AFA72B64-3B0D-5F16-E0A3-81BFBFF335F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5064" y="0"/>
            <a:ext cx="1499542" cy="150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0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4B2FD-4E4F-F665-D201-EAF34AF7D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4C469-8640-C917-4CB7-1EB20FF2C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D046E-5CF5-AFAE-A9C7-5D3B636B6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4F342-C412-123B-A1EC-012BC533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2D62B-83E9-7E7F-3BBD-B43A47C9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4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FDAD-1589-16EB-58E4-91186BD67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62520-98F1-0E62-43A0-A3E4C1F9A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0AB08-FFE2-5987-992E-20AC6DB9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19D4A-079F-C4E9-C31B-B6925532B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185E8-1909-A310-11FB-5A31E0278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8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3A4DC-943A-7772-C29C-A22982155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80008-F9E0-2832-3E6A-20A39FA14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ACF94-3711-D067-8914-FEF6746D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CD5D9-E0C3-E257-BE31-E22530401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3A624-13F2-2485-8B24-E9ABE905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A0629-06BD-5ED4-988C-FFBDD924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3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24EEE-31AF-C2DF-1F0F-A5E978542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E6AE4-7EAA-C371-AF8A-1FEE5D797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BADFF-6005-5735-24D6-B700EEB6F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D3808F-62D2-4B6A-7935-52562F9A1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EBDFF1-5941-7A62-5BB3-3AC1211D3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40582-539F-26A0-6461-4FC9ACE83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155237-1688-38CC-A6E8-4557F796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61CE44-E30F-18C0-1924-494AC652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6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F3C72-9388-B25E-6495-3A6DD6A3A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4865D6-430B-47EE-3285-337BB4019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F8A6E-E758-EAA7-32A4-234A46BB6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AF5FAB-3DDA-E3DF-6AFD-87EBD2A27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3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CE9C00-3B18-D863-8396-943AC732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94859A-9067-6794-3CA7-8D81B93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3D2B5-D911-828C-FA6D-8B73DBCF8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0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5CBF-98AE-9BE4-17F8-B40BAD61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36C58-CB6B-A07A-03CD-B10DCDBE8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EEBA1-E203-D90A-3483-867AADB64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123EA-28CF-CDAD-566C-46931710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B46A6-BEF0-B4C3-A967-66BD18C6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92ECE-B212-0DFD-EDD1-4008029D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4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5EBA-DD9A-60C4-B073-5225FC17E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C4CCCB-0BC0-7B3F-3679-352A5BD6F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11B7C-E817-9699-BD35-304C4880E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6E219-F71E-9822-003C-14D2A6FE7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4721D-B893-F8D3-9501-2A6EF2406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7ADB1-2528-AC9A-6A9D-EB9A0619F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3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58EC88-C1BF-5E2D-F9CF-416B4F515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E1EF5-2641-0071-AAC1-3FF44A39B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11EC2-9122-B6A8-AE7D-54F5DBDB6C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456E82-E286-4E25-8A7F-8A08F1E77398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C7BAC-48FA-53B1-5783-33404B2EB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6D885-5BA0-15F3-A9F6-3D98B3731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A7A35A-F945-41F2-92A9-5621E443C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5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974D6CAE-2D82-65F4-A235-7BA68290EC6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06" imgH="306" progId="TCLayout.ActiveDocument.1">
                  <p:embed/>
                </p:oleObj>
              </mc:Choice>
              <mc:Fallback>
                <p:oleObj name="think-cell Slide" r:id="rId4" imgW="306" imgH="306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974D6CAE-2D82-65F4-A235-7BA68290EC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>
            <a:extLst>
              <a:ext uri="{FF2B5EF4-FFF2-40B4-BE49-F238E27FC236}">
                <a16:creationId xmlns:a16="http://schemas.microsoft.com/office/drawing/2014/main" id="{BB82CEBF-40CD-0D39-038A-E5510FD798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Water Stewardship Performance</a:t>
            </a:r>
            <a:endParaRPr lang="en-GB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1D3BEEB5-288A-8728-E725-CF7057F5E4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Year on Year quantitative water usage at GSK Pakistan sites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6DF3B7D-DB70-009A-6DC7-08D9DB0C96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264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6C51EF9-12FC-2EE4-2293-9F1856DABC24}"/>
              </a:ext>
            </a:extLst>
          </p:cNvPr>
          <p:cNvCxnSpPr>
            <a:cxnSpLocks/>
          </p:cNvCxnSpPr>
          <p:nvPr/>
        </p:nvCxnSpPr>
        <p:spPr>
          <a:xfrm>
            <a:off x="2797167" y="1610901"/>
            <a:ext cx="809062" cy="12543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27D5B1E-DCAE-70D4-3F12-17C9BB9C1246}"/>
              </a:ext>
            </a:extLst>
          </p:cNvPr>
          <p:cNvCxnSpPr>
            <a:cxnSpLocks/>
          </p:cNvCxnSpPr>
          <p:nvPr/>
        </p:nvCxnSpPr>
        <p:spPr>
          <a:xfrm>
            <a:off x="3983363" y="1735695"/>
            <a:ext cx="855765" cy="11365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ED54FD6-046C-1A1B-4748-D043E891CA0B}"/>
              </a:ext>
            </a:extLst>
          </p:cNvPr>
          <p:cNvCxnSpPr>
            <a:cxnSpLocks/>
          </p:cNvCxnSpPr>
          <p:nvPr/>
        </p:nvCxnSpPr>
        <p:spPr>
          <a:xfrm>
            <a:off x="5216262" y="1822975"/>
            <a:ext cx="879738" cy="44761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2CC9F35-AC51-4064-08CD-675576C6CA1A}"/>
              </a:ext>
            </a:extLst>
          </p:cNvPr>
          <p:cNvCxnSpPr>
            <a:cxnSpLocks/>
          </p:cNvCxnSpPr>
          <p:nvPr/>
        </p:nvCxnSpPr>
        <p:spPr>
          <a:xfrm>
            <a:off x="7635462" y="2270589"/>
            <a:ext cx="820169" cy="7191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CEC0C37F-FF04-D520-67DA-A71933912E98}"/>
              </a:ext>
            </a:extLst>
          </p:cNvPr>
          <p:cNvSpPr txBox="1"/>
          <p:nvPr/>
        </p:nvSpPr>
        <p:spPr>
          <a:xfrm>
            <a:off x="2998619" y="1305551"/>
            <a:ext cx="572963" cy="246221"/>
          </a:xfrm>
          <a:prstGeom prst="rect">
            <a:avLst/>
          </a:prstGeom>
          <a:solidFill>
            <a:srgbClr val="E9713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-2.4%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057AEFA-A323-8C5B-F450-99B4BB22D806}"/>
              </a:ext>
            </a:extLst>
          </p:cNvPr>
          <p:cNvSpPr txBox="1"/>
          <p:nvPr/>
        </p:nvSpPr>
        <p:spPr>
          <a:xfrm>
            <a:off x="4223312" y="1335569"/>
            <a:ext cx="572963" cy="246221"/>
          </a:xfrm>
          <a:prstGeom prst="rect">
            <a:avLst/>
          </a:prstGeom>
          <a:solidFill>
            <a:srgbClr val="E9713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-3%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A8678E7-2D3E-24B9-16FB-079AC12A7B53}"/>
              </a:ext>
            </a:extLst>
          </p:cNvPr>
          <p:cNvSpPr txBox="1"/>
          <p:nvPr/>
        </p:nvSpPr>
        <p:spPr>
          <a:xfrm>
            <a:off x="5594289" y="1669410"/>
            <a:ext cx="682269" cy="246221"/>
          </a:xfrm>
          <a:prstGeom prst="rect">
            <a:avLst/>
          </a:prstGeom>
          <a:solidFill>
            <a:srgbClr val="E9713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-10.9%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48F0782-10B7-7206-64A8-0088C9E28B01}"/>
              </a:ext>
            </a:extLst>
          </p:cNvPr>
          <p:cNvSpPr txBox="1"/>
          <p:nvPr/>
        </p:nvSpPr>
        <p:spPr>
          <a:xfrm>
            <a:off x="6688436" y="1800561"/>
            <a:ext cx="446536" cy="246221"/>
          </a:xfrm>
          <a:prstGeom prst="rect">
            <a:avLst/>
          </a:prstGeom>
          <a:solidFill>
            <a:srgbClr val="E9713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-1%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F57AC40-D450-D160-B144-3CC7C74A1456}"/>
              </a:ext>
            </a:extLst>
          </p:cNvPr>
          <p:cNvSpPr txBox="1"/>
          <p:nvPr/>
        </p:nvSpPr>
        <p:spPr>
          <a:xfrm>
            <a:off x="3048762" y="562899"/>
            <a:ext cx="60944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rgbClr val="E97132"/>
                </a:solidFill>
                <a:latin typeface="GSK Precision" pitchFamily="2" charset="0"/>
              </a:rPr>
              <a:t>Water Stewardship Performance Korangi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A7EF28-CD60-5ACD-E96E-3AE75A8AD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352"/>
            <a:ext cx="1219370" cy="552527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7ADC051-8B19-8F77-C541-C1D2FA0FA738}"/>
              </a:ext>
            </a:extLst>
          </p:cNvPr>
          <p:cNvSpPr/>
          <p:nvPr/>
        </p:nvSpPr>
        <p:spPr bwMode="auto">
          <a:xfrm>
            <a:off x="1597678" y="6196121"/>
            <a:ext cx="9616669" cy="466570"/>
          </a:xfrm>
          <a:prstGeom prst="roundRect">
            <a:avLst>
              <a:gd name="adj" fmla="val 11944"/>
            </a:avLst>
          </a:prstGeom>
          <a:solidFill>
            <a:schemeClr val="bg1">
              <a:lumMod val="9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10000"/>
            </a:pPr>
            <a:r>
              <a:rPr lang="en-GB" sz="2400" b="1" kern="0" dirty="0">
                <a:solidFill>
                  <a:schemeClr val="tx1"/>
                </a:solidFill>
              </a:rPr>
              <a:t>Site is on-track to meet its water target for 2025.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887D8B8-8EE7-0695-248D-20129AA737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2908998"/>
              </p:ext>
            </p:extLst>
          </p:nvPr>
        </p:nvGraphicFramePr>
        <p:xfrm>
          <a:off x="1974812" y="1246949"/>
          <a:ext cx="7522706" cy="4991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04762A9-ADE5-4919-928D-EB08F0E26E51}"/>
              </a:ext>
            </a:extLst>
          </p:cNvPr>
          <p:cNvCxnSpPr>
            <a:cxnSpLocks/>
          </p:cNvCxnSpPr>
          <p:nvPr/>
        </p:nvCxnSpPr>
        <p:spPr>
          <a:xfrm>
            <a:off x="6379271" y="2214283"/>
            <a:ext cx="901012" cy="5630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1E8C312-9C0A-281D-BBAF-20457D9F53B3}"/>
              </a:ext>
            </a:extLst>
          </p:cNvPr>
          <p:cNvSpPr txBox="1"/>
          <p:nvPr/>
        </p:nvSpPr>
        <p:spPr>
          <a:xfrm>
            <a:off x="7801745" y="1915631"/>
            <a:ext cx="564630" cy="246221"/>
          </a:xfrm>
          <a:prstGeom prst="rect">
            <a:avLst/>
          </a:prstGeom>
          <a:solidFill>
            <a:srgbClr val="E9713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-2.5%</a:t>
            </a:r>
          </a:p>
        </p:txBody>
      </p:sp>
    </p:spTree>
    <p:extLst>
      <p:ext uri="{BB962C8B-B14F-4D97-AF65-F5344CB8AC3E}">
        <p14:creationId xmlns:p14="http://schemas.microsoft.com/office/powerpoint/2010/main" val="41549671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9E63D7F-151C-03FF-B51A-D82E8DD9B238}"/>
              </a:ext>
            </a:extLst>
          </p:cNvPr>
          <p:cNvGraphicFramePr>
            <a:graphicFrameLocks/>
          </p:cNvGraphicFramePr>
          <p:nvPr/>
        </p:nvGraphicFramePr>
        <p:xfrm>
          <a:off x="1749856" y="993523"/>
          <a:ext cx="9314573" cy="5312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A991906-875F-77C2-12B5-2E44736020DA}"/>
              </a:ext>
            </a:extLst>
          </p:cNvPr>
          <p:cNvCxnSpPr>
            <a:cxnSpLocks/>
          </p:cNvCxnSpPr>
          <p:nvPr/>
        </p:nvCxnSpPr>
        <p:spPr>
          <a:xfrm flipV="1">
            <a:off x="3163350" y="1698171"/>
            <a:ext cx="1885363" cy="4964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E148CB-1A1E-1504-8F33-3BCE1E3EACB4}"/>
              </a:ext>
            </a:extLst>
          </p:cNvPr>
          <p:cNvSpPr txBox="1"/>
          <p:nvPr/>
        </p:nvSpPr>
        <p:spPr>
          <a:xfrm>
            <a:off x="3664092" y="1607605"/>
            <a:ext cx="622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13%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1B70B23-B733-C55D-632B-57A4954ED561}"/>
              </a:ext>
            </a:extLst>
          </p:cNvPr>
          <p:cNvCxnSpPr>
            <a:cxnSpLocks/>
          </p:cNvCxnSpPr>
          <p:nvPr/>
        </p:nvCxnSpPr>
        <p:spPr>
          <a:xfrm flipV="1">
            <a:off x="5118152" y="1225605"/>
            <a:ext cx="1537631" cy="4268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09382C7-5A50-8432-A869-CCD37230F227}"/>
              </a:ext>
            </a:extLst>
          </p:cNvPr>
          <p:cNvSpPr txBox="1"/>
          <p:nvPr/>
        </p:nvSpPr>
        <p:spPr>
          <a:xfrm>
            <a:off x="5507340" y="1015295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13%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C165892-4C42-6B26-4A52-AFDEF10DEE8F}"/>
              </a:ext>
            </a:extLst>
          </p:cNvPr>
          <p:cNvCxnSpPr>
            <a:cxnSpLocks/>
          </p:cNvCxnSpPr>
          <p:nvPr/>
        </p:nvCxnSpPr>
        <p:spPr>
          <a:xfrm>
            <a:off x="6779425" y="1278124"/>
            <a:ext cx="1682768" cy="2814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A4258D4-3AAF-A617-97A0-433066DC7E9B}"/>
              </a:ext>
            </a:extLst>
          </p:cNvPr>
          <p:cNvSpPr txBox="1"/>
          <p:nvPr/>
        </p:nvSpPr>
        <p:spPr>
          <a:xfrm>
            <a:off x="7340661" y="1015295"/>
            <a:ext cx="8531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- 6.15%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AF6EEB-1399-EC1A-D582-14CA3EE59D75}"/>
              </a:ext>
            </a:extLst>
          </p:cNvPr>
          <p:cNvSpPr txBox="1"/>
          <p:nvPr/>
        </p:nvSpPr>
        <p:spPr>
          <a:xfrm>
            <a:off x="2869796" y="300358"/>
            <a:ext cx="6452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GSK Precision" pitchFamily="2" charset="0"/>
              </a:rPr>
              <a:t>Water Stewardship Performance West Wharf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0558C11-0081-72DF-550D-D0A7DF79022A}"/>
              </a:ext>
            </a:extLst>
          </p:cNvPr>
          <p:cNvCxnSpPr>
            <a:cxnSpLocks/>
          </p:cNvCxnSpPr>
          <p:nvPr/>
        </p:nvCxnSpPr>
        <p:spPr>
          <a:xfrm>
            <a:off x="8643754" y="1562725"/>
            <a:ext cx="1682768" cy="2814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5C6F7C-7ACC-E860-A68F-A57EF81C575B}"/>
              </a:ext>
            </a:extLst>
          </p:cNvPr>
          <p:cNvSpPr txBox="1"/>
          <p:nvPr/>
        </p:nvSpPr>
        <p:spPr>
          <a:xfrm>
            <a:off x="9204990" y="1299896"/>
            <a:ext cx="7441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- 6.6%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C177C21-F269-E3FE-4A33-E272BF395DA9}"/>
              </a:ext>
            </a:extLst>
          </p:cNvPr>
          <p:cNvSpPr/>
          <p:nvPr/>
        </p:nvSpPr>
        <p:spPr bwMode="auto">
          <a:xfrm>
            <a:off x="1597678" y="6196121"/>
            <a:ext cx="9616669" cy="466570"/>
          </a:xfrm>
          <a:prstGeom prst="roundRect">
            <a:avLst>
              <a:gd name="adj" fmla="val 11944"/>
            </a:avLst>
          </a:prstGeom>
          <a:solidFill>
            <a:schemeClr val="bg1">
              <a:lumMod val="9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10000"/>
            </a:pPr>
            <a:r>
              <a:rPr lang="en-GB" sz="2400" b="1" kern="0" dirty="0">
                <a:solidFill>
                  <a:schemeClr val="tx1"/>
                </a:solidFill>
              </a:rPr>
              <a:t>Site is on-track to meet its water target for 2025.</a:t>
            </a:r>
          </a:p>
        </p:txBody>
      </p:sp>
    </p:spTree>
    <p:extLst>
      <p:ext uri="{BB962C8B-B14F-4D97-AF65-F5344CB8AC3E}">
        <p14:creationId xmlns:p14="http://schemas.microsoft.com/office/powerpoint/2010/main" val="28832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6F57AC40-D450-D160-B144-3CC7C74A1456}"/>
              </a:ext>
            </a:extLst>
          </p:cNvPr>
          <p:cNvSpPr txBox="1"/>
          <p:nvPr/>
        </p:nvSpPr>
        <p:spPr>
          <a:xfrm>
            <a:off x="3048762" y="508269"/>
            <a:ext cx="60944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rgbClr val="E97132"/>
                </a:solidFill>
                <a:latin typeface="GSK Precision" pitchFamily="2" charset="0"/>
              </a:rPr>
              <a:t>Water Stewardship Performance F-268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A7EF28-CD60-5ACD-E96E-3AE75A8AD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6352"/>
            <a:ext cx="1219370" cy="552527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887D8B8-8EE7-0695-248D-20129AA737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128281"/>
              </p:ext>
            </p:extLst>
          </p:nvPr>
        </p:nvGraphicFramePr>
        <p:xfrm>
          <a:off x="609600" y="1066800"/>
          <a:ext cx="11234057" cy="4785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DF99791-4049-8334-585F-01E454812CE6}"/>
              </a:ext>
            </a:extLst>
          </p:cNvPr>
          <p:cNvSpPr/>
          <p:nvPr/>
        </p:nvSpPr>
        <p:spPr bwMode="auto">
          <a:xfrm>
            <a:off x="1597678" y="6196121"/>
            <a:ext cx="9616669" cy="466570"/>
          </a:xfrm>
          <a:prstGeom prst="roundRect">
            <a:avLst>
              <a:gd name="adj" fmla="val 11944"/>
            </a:avLst>
          </a:prstGeom>
          <a:solidFill>
            <a:schemeClr val="bg1">
              <a:lumMod val="9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10000"/>
            </a:pPr>
            <a:r>
              <a:rPr lang="en-GB" sz="2400" b="1" kern="0" dirty="0">
                <a:solidFill>
                  <a:schemeClr val="tx1"/>
                </a:solidFill>
              </a:rPr>
              <a:t>Site is on-track to meet its water target for 2025.</a:t>
            </a:r>
          </a:p>
        </p:txBody>
      </p:sp>
    </p:spTree>
    <p:extLst>
      <p:ext uri="{BB962C8B-B14F-4D97-AF65-F5344CB8AC3E}">
        <p14:creationId xmlns:p14="http://schemas.microsoft.com/office/powerpoint/2010/main" val="24719991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df3522f-8c42-44b0-bea3-7f162a60ea50}" enabled="1" method="Standard" siteId="{63982aff-fb6c-4c22-973b-70e4acfb63e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106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GSK Precision</vt:lpstr>
      <vt:lpstr>Office Theme</vt:lpstr>
      <vt:lpstr>think-cell Slide</vt:lpstr>
      <vt:lpstr>Water Stewardship Performance</vt:lpstr>
      <vt:lpstr>PowerPoint Presentation</vt:lpstr>
      <vt:lpstr>PowerPoint Presentation</vt:lpstr>
      <vt:lpstr>PowerPoint Presentation</vt:lpstr>
    </vt:vector>
  </TitlesOfParts>
  <Company>GlaxoSmithKline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Muhammad Ubaid Qureshi</dc:creator>
  <cp:lastModifiedBy>Abdullah Sagheer</cp:lastModifiedBy>
  <cp:revision>3</cp:revision>
  <dcterms:created xsi:type="dcterms:W3CDTF">2025-11-20T09:14:43Z</dcterms:created>
  <dcterms:modified xsi:type="dcterms:W3CDTF">2025-11-20T12:12:16Z</dcterms:modified>
</cp:coreProperties>
</file>